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6" r:id="rId9"/>
    <p:sldId id="269" r:id="rId10"/>
    <p:sldId id="267" r:id="rId11"/>
    <p:sldId id="268" r:id="rId12"/>
    <p:sldId id="262" r:id="rId13"/>
    <p:sldId id="263" r:id="rId14"/>
    <p:sldId id="270" r:id="rId15"/>
    <p:sldId id="26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287" autoAdjust="0"/>
  </p:normalViewPr>
  <p:slideViewPr>
    <p:cSldViewPr>
      <p:cViewPr varScale="1">
        <p:scale>
          <a:sx n="108" d="100"/>
          <a:sy n="108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48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EC907-1DED-492E-A994-E4DABF6D6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A3402-6F42-4E7C-BFF2-E1906756F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314BC-2531-447D-925C-F707B4E1C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3A03C-112E-455A-B102-8F82F1BE4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5288-E584-4A03-836E-B8C86B593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3814C-561E-4033-AEE5-CBD7A454F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60770-B0BC-4ED2-AAF1-66F941F92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14AFE-3A3B-4E4D-8DDF-F5B208C31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0C3D4-E481-4EF0-912F-C03235444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429F3-5898-41EA-8809-7491A8910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F85E9-22AA-4AEC-BBE2-BC1A8695A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D852-1668-4747-AF75-35888B067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65BDD-55B7-43AC-A176-57136B481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30C4B-35EB-4D27-A2FC-569B81949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3FB6F-31C4-4DED-B44F-1EB75C245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37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8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38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8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E32F899-6870-4CD2-BFC0-A9D5DE7A8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38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Beginnings of Rome: </a:t>
            </a:r>
            <a:br>
              <a:rPr lang="en-US" smtClean="0"/>
            </a:br>
            <a:r>
              <a:rPr lang="en-US" smtClean="0"/>
              <a:t>The Early Kings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Etruscan Metal Working</a:t>
            </a:r>
          </a:p>
        </p:txBody>
      </p:sp>
      <p:pic>
        <p:nvPicPr>
          <p:cNvPr id="12291" name="Picture 7" descr="Etruscan Chariot - mid-6c bce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28800"/>
            <a:ext cx="4038600" cy="4119563"/>
          </a:xfrm>
          <a:noFill/>
          <a:ln>
            <a:solidFill>
              <a:srgbClr val="FDB27F"/>
            </a:solidFill>
            <a:miter lim="800000"/>
            <a:headEnd/>
            <a:tailEnd/>
          </a:ln>
        </p:spPr>
      </p:pic>
      <p:pic>
        <p:nvPicPr>
          <p:cNvPr id="12292" name="Picture 8" descr="Etruscan bronze warrior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contrast="6000"/>
          </a:blip>
          <a:srcRect/>
          <a:stretch>
            <a:fillRect/>
          </a:stretch>
        </p:blipFill>
        <p:spPr>
          <a:xfrm>
            <a:off x="5295900" y="1600200"/>
            <a:ext cx="2743200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Etruscan Writing</a:t>
            </a: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029200"/>
            <a:ext cx="8382000" cy="1630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Most inscriptions found on tombs and monuments and mirrors.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We can pronounce Etruscan words, because they use an alphabet similar to Greek, but we have no clue about their meaning.</a:t>
            </a:r>
            <a:br>
              <a:rPr lang="en-US" sz="2400" smtClean="0"/>
            </a:br>
            <a:endParaRPr lang="en-US" sz="2400" smtClean="0"/>
          </a:p>
        </p:txBody>
      </p:sp>
      <p:pic>
        <p:nvPicPr>
          <p:cNvPr id="13316" name="Picture 14" descr="Lemnos Stelae - 600 bce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>
          <a:xfrm>
            <a:off x="609600" y="990600"/>
            <a:ext cx="3276600" cy="3962400"/>
          </a:xfrm>
          <a:noFill/>
          <a:ln>
            <a:solidFill>
              <a:srgbClr val="FDB27F"/>
            </a:solidFill>
            <a:miter lim="800000"/>
            <a:headEnd/>
            <a:tailEnd/>
          </a:ln>
        </p:spPr>
      </p:pic>
      <p:pic>
        <p:nvPicPr>
          <p:cNvPr id="13317" name="Picture 15" descr="Lemnos Stelae - 600 bce-1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>
          <a:xfrm>
            <a:off x="4343400" y="990600"/>
            <a:ext cx="3505200" cy="3886200"/>
          </a:xfrm>
          <a:noFill/>
          <a:ln>
            <a:solidFill>
              <a:srgbClr val="FDB2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Monarchy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Roman records list </a:t>
            </a:r>
            <a:r>
              <a:rPr lang="en-US" sz="2800" b="1" u="sng" dirty="0" smtClean="0"/>
              <a:t>7</a:t>
            </a:r>
            <a:r>
              <a:rPr lang="en-US" sz="2800" dirty="0" smtClean="0"/>
              <a:t> kings who ruled the city.</a:t>
            </a:r>
          </a:p>
          <a:p>
            <a:pPr eaLnBrk="1" hangingPunct="1">
              <a:defRPr/>
            </a:pPr>
            <a:r>
              <a:rPr lang="en-US" sz="2800" dirty="0" smtClean="0"/>
              <a:t>They were not all Roman.  The </a:t>
            </a:r>
            <a:r>
              <a:rPr lang="en-US" sz="2800" b="1" u="sng" dirty="0" smtClean="0"/>
              <a:t>last</a:t>
            </a:r>
            <a:r>
              <a:rPr lang="en-US" sz="2800" dirty="0" smtClean="0"/>
              <a:t> 3 kings were Etruscans.</a:t>
            </a:r>
          </a:p>
          <a:p>
            <a:pPr eaLnBrk="1" hangingPunct="1">
              <a:defRPr/>
            </a:pPr>
            <a:r>
              <a:rPr lang="en-US" sz="2800" dirty="0" smtClean="0"/>
              <a:t>Rome grew to over 500 square mile under their rule.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4340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Last King of Rome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Tarquin</a:t>
            </a:r>
            <a:r>
              <a:rPr lang="en-US" dirty="0" smtClean="0"/>
              <a:t> the Proud</a:t>
            </a:r>
          </a:p>
          <a:p>
            <a:pPr lvl="1" eaLnBrk="1" hangingPunct="1">
              <a:defRPr/>
            </a:pPr>
            <a:r>
              <a:rPr lang="en-US" dirty="0" smtClean="0"/>
              <a:t>Harsh Tyrant</a:t>
            </a:r>
          </a:p>
          <a:p>
            <a:pPr lvl="1" eaLnBrk="1" hangingPunct="1">
              <a:defRPr/>
            </a:pPr>
            <a:r>
              <a:rPr lang="en-US" dirty="0" smtClean="0"/>
              <a:t>His rule is characterized by </a:t>
            </a:r>
            <a:r>
              <a:rPr lang="en-US" b="1" u="sng" dirty="0" smtClean="0"/>
              <a:t>bloodshed</a:t>
            </a:r>
            <a:r>
              <a:rPr lang="en-US" dirty="0" smtClean="0"/>
              <a:t> and violence.</a:t>
            </a:r>
          </a:p>
          <a:p>
            <a:pPr lvl="1" eaLnBrk="1" hangingPunct="1">
              <a:defRPr/>
            </a:pPr>
            <a:r>
              <a:rPr lang="en-US" dirty="0" smtClean="0"/>
              <a:t>Loss power in 509 B.C.</a:t>
            </a:r>
          </a:p>
          <a:p>
            <a:pPr lvl="1" eaLnBrk="1" hangingPunct="1">
              <a:defRPr/>
            </a:pPr>
            <a:r>
              <a:rPr lang="en-US" b="1" u="sng" dirty="0" smtClean="0"/>
              <a:t>Overthrown</a:t>
            </a:r>
            <a:r>
              <a:rPr lang="en-US" dirty="0" smtClean="0"/>
              <a:t> by aristocrats and landowners</a:t>
            </a:r>
          </a:p>
          <a:p>
            <a:pPr eaLnBrk="1" hangingPunct="1">
              <a:defRPr/>
            </a:pPr>
            <a:r>
              <a:rPr lang="en-US" dirty="0" smtClean="0"/>
              <a:t>They did not want kings to rule anymore. This was the end of the </a:t>
            </a:r>
            <a:r>
              <a:rPr lang="en-US" b="1" u="sng" dirty="0" smtClean="0"/>
              <a:t>monarchy</a:t>
            </a:r>
            <a:endParaRPr lang="en-US" b="1" u="sng" dirty="0" smtClean="0"/>
          </a:p>
          <a:p>
            <a:pPr eaLnBrk="1" hangingPunct="1">
              <a:defRPr/>
            </a:pPr>
            <a:endParaRPr lang="en-US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tx1"/>
                </a:solidFill>
              </a:rPr>
              <a:t>Tarquin [Etruscan] Rulers of Rome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000" smtClean="0">
                <a:latin typeface="Comic Sans MS" pitchFamily="66" charset="0"/>
              </a:rPr>
              <a:t>Reign of Romulus				753-716 BCE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000" smtClean="0">
                <a:latin typeface="Comic Sans MS" pitchFamily="66" charset="0"/>
              </a:rPr>
              <a:t>Numa Pompilius					715-674 BCE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000" smtClean="0">
                <a:latin typeface="Comic Sans MS" pitchFamily="66" charset="0"/>
              </a:rPr>
              <a:t>Tullius Hostillius				673-642 BCE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000" smtClean="0">
                <a:latin typeface="Comic Sans MS" pitchFamily="66" charset="0"/>
              </a:rPr>
              <a:t>Anchus Marcius				642-617 BCE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000" smtClean="0">
                <a:latin typeface="Comic Sans MS" pitchFamily="66" charset="0"/>
              </a:rPr>
              <a:t>Lucius Tarquinian Priscus			616-579 BCE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000" smtClean="0">
                <a:latin typeface="Comic Sans MS" pitchFamily="66" charset="0"/>
              </a:rPr>
              <a:t>Servius Tullius					578-535 BCE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000" smtClean="0">
                <a:latin typeface="Comic Sans MS" pitchFamily="66" charset="0"/>
              </a:rPr>
              <a:t>Lucius Tarquinius Superbus		535-509 BCE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000" smtClean="0">
                <a:latin typeface="Comic Sans MS" pitchFamily="66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000" smtClean="0">
                <a:latin typeface="Comic Sans MS" pitchFamily="66" charset="0"/>
              </a:rPr>
              <a:t>509 BCE </a:t>
            </a:r>
            <a:r>
              <a:rPr lang="en-US" sz="3000" smtClean="0">
                <a:latin typeface="Comic Sans MS" pitchFamily="66" charset="0"/>
                <a:sym typeface="Wingdings" pitchFamily="2" charset="2"/>
              </a:rPr>
              <a:t> Roman Revolt  Republic Established!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Republic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Latin phrase res publica which means “Public Affairs.”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 Republic is a form of government in which people elect leaders to govern them.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Free-born male citizens vote!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00200"/>
            <a:ext cx="4495800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12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Legend</a:t>
            </a:r>
          </a:p>
        </p:txBody>
      </p:sp>
      <p:pic>
        <p:nvPicPr>
          <p:cNvPr id="4099" name="Picture 7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762000"/>
            <a:ext cx="4038600" cy="3027363"/>
          </a:xfrm>
        </p:spPr>
      </p:pic>
      <p:pic>
        <p:nvPicPr>
          <p:cNvPr id="4100" name="Picture 8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3810000"/>
            <a:ext cx="4038600" cy="3048000"/>
          </a:xfrm>
        </p:spPr>
      </p:pic>
      <p:sp>
        <p:nvSpPr>
          <p:cNvPr id="3077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As the legend </a:t>
            </a:r>
            <a:r>
              <a:rPr lang="en-US" sz="2800" dirty="0" smtClean="0"/>
              <a:t>states, </a:t>
            </a:r>
            <a:r>
              <a:rPr lang="en-US" sz="2800" dirty="0" smtClean="0"/>
              <a:t>Romulus became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king of Rome in </a:t>
            </a:r>
            <a:r>
              <a:rPr lang="en-US" sz="2800" dirty="0" smtClean="0"/>
              <a:t>753 BC</a:t>
            </a:r>
            <a:r>
              <a:rPr lang="en-US" sz="2800" dirty="0" smtClean="0"/>
              <a:t>. </a:t>
            </a:r>
          </a:p>
          <a:p>
            <a:pPr eaLnBrk="1" hangingPunct="1">
              <a:defRPr/>
            </a:pPr>
            <a:r>
              <a:rPr lang="en-US" sz="2800" dirty="0" smtClean="0"/>
              <a:t>Historians believe Rome could have been founded within 50 years of the date.  </a:t>
            </a:r>
          </a:p>
          <a:p>
            <a:pPr eaLnBrk="1" hangingPunct="1">
              <a:defRPr/>
            </a:pPr>
            <a:r>
              <a:rPr lang="en-US" sz="2800" dirty="0" smtClean="0"/>
              <a:t>Before or After!!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The Beginnings of Rome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4343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The first settlers came to the Italian Peninsula around 1000- 500 B.C</a:t>
            </a:r>
          </a:p>
          <a:p>
            <a:pPr eaLnBrk="1" hangingPunct="1">
              <a:defRPr/>
            </a:pPr>
            <a:r>
              <a:rPr lang="en-US" sz="2400" dirty="0" smtClean="0"/>
              <a:t>There were three main </a:t>
            </a:r>
            <a:r>
              <a:rPr lang="en-US" sz="2400" dirty="0" smtClean="0"/>
              <a:t>groups:</a:t>
            </a:r>
            <a:endParaRPr lang="en-US" sz="2400" dirty="0" smtClean="0"/>
          </a:p>
          <a:p>
            <a:pPr lvl="1" eaLnBrk="1" hangingPunct="1">
              <a:buFont typeface="Calibri" pitchFamily="34" charset="0"/>
              <a:buAutoNum type="arabicPeriod"/>
              <a:defRPr/>
            </a:pPr>
            <a:r>
              <a:rPr lang="en-US" sz="2000" b="1" u="sng" dirty="0" err="1" smtClean="0"/>
              <a:t>Latins</a:t>
            </a:r>
            <a:endParaRPr lang="en-US" sz="2000" b="1" u="sng" dirty="0" smtClean="0"/>
          </a:p>
          <a:p>
            <a:pPr lvl="1" eaLnBrk="1" hangingPunct="1">
              <a:buFont typeface="Calibri" pitchFamily="34" charset="0"/>
              <a:buAutoNum type="arabicPeriod"/>
              <a:defRPr/>
            </a:pPr>
            <a:r>
              <a:rPr lang="en-US" sz="2000" b="1" u="sng" dirty="0" smtClean="0"/>
              <a:t>Greeks</a:t>
            </a:r>
          </a:p>
          <a:p>
            <a:pPr lvl="1" eaLnBrk="1" hangingPunct="1">
              <a:buFont typeface="Calibri" pitchFamily="34" charset="0"/>
              <a:buAutoNum type="arabicPeriod"/>
              <a:defRPr/>
            </a:pPr>
            <a:r>
              <a:rPr lang="en-US" sz="2000" b="1" u="sng" dirty="0" smtClean="0"/>
              <a:t>Etruscans 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400" dirty="0" smtClean="0"/>
              <a:t>Eventually all three groups that lived the region fought for control of the land.</a:t>
            </a:r>
          </a:p>
          <a:p>
            <a:pPr eaLnBrk="1" hangingPunct="1">
              <a:defRPr/>
            </a:pPr>
            <a:r>
              <a:rPr lang="en-US" sz="2400" dirty="0" smtClean="0"/>
              <a:t>Each group </a:t>
            </a:r>
            <a:r>
              <a:rPr lang="en-US" sz="2400" b="1" u="sng" dirty="0" smtClean="0"/>
              <a:t>influenced </a:t>
            </a:r>
            <a:r>
              <a:rPr lang="en-US" sz="2400" dirty="0" smtClean="0"/>
              <a:t>Roman culture differently.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pic>
        <p:nvPicPr>
          <p:cNvPr id="2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Latins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524000"/>
            <a:ext cx="4876800" cy="2420938"/>
          </a:xfrm>
        </p:spPr>
      </p:pic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u="sng" dirty="0" smtClean="0"/>
              <a:t>Earliest</a:t>
            </a:r>
            <a:r>
              <a:rPr lang="en-US" sz="2800" dirty="0" smtClean="0"/>
              <a:t> settlers around 1000 B.C.</a:t>
            </a:r>
          </a:p>
          <a:p>
            <a:pPr eaLnBrk="1" hangingPunct="1">
              <a:defRPr/>
            </a:pPr>
            <a:r>
              <a:rPr lang="en-US" sz="2800" dirty="0" smtClean="0"/>
              <a:t>Settled in Italy in a place called Latium</a:t>
            </a:r>
          </a:p>
          <a:p>
            <a:pPr eaLnBrk="1" hangingPunct="1">
              <a:defRPr/>
            </a:pPr>
            <a:r>
              <a:rPr lang="en-US" sz="2800" b="1" u="sng" dirty="0" smtClean="0"/>
              <a:t>Farmers</a:t>
            </a:r>
            <a:r>
              <a:rPr lang="en-US" sz="2800" dirty="0" smtClean="0"/>
              <a:t> and </a:t>
            </a:r>
            <a:r>
              <a:rPr lang="en-US" sz="2800" dirty="0" smtClean="0"/>
              <a:t>Shepherds</a:t>
            </a: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Greeks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Established in Italy around 750- 600 B.C</a:t>
            </a:r>
          </a:p>
          <a:p>
            <a:pPr eaLnBrk="1" hangingPunct="1">
              <a:defRPr/>
            </a:pPr>
            <a:r>
              <a:rPr lang="en-US" sz="2400" dirty="0" smtClean="0"/>
              <a:t>Set up colonies southern Italy</a:t>
            </a:r>
          </a:p>
          <a:p>
            <a:pPr eaLnBrk="1" hangingPunct="1">
              <a:defRPr/>
            </a:pPr>
            <a:r>
              <a:rPr lang="en-US" sz="2400" dirty="0" smtClean="0"/>
              <a:t>Prosperous commercially with trade.</a:t>
            </a:r>
          </a:p>
          <a:p>
            <a:pPr eaLnBrk="1" hangingPunct="1">
              <a:defRPr/>
            </a:pPr>
            <a:r>
              <a:rPr lang="en-US" sz="2400" dirty="0" smtClean="0"/>
              <a:t>Brought Italy closer </a:t>
            </a:r>
            <a:r>
              <a:rPr lang="en-US" sz="2400" dirty="0" smtClean="0"/>
              <a:t>to Greek </a:t>
            </a:r>
            <a:r>
              <a:rPr lang="en-US" sz="2400" b="1" u="sng" dirty="0" smtClean="0"/>
              <a:t>civilization.</a:t>
            </a:r>
          </a:p>
          <a:p>
            <a:pPr eaLnBrk="1" hangingPunct="1">
              <a:defRPr/>
            </a:pPr>
            <a:r>
              <a:rPr lang="en-US" sz="2400" dirty="0" smtClean="0"/>
              <a:t>Taught to grow new crops like olives and grapes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7172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76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Etruscans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 </a:t>
            </a:r>
            <a:r>
              <a:rPr lang="en-US" sz="2800" b="1" u="sng" dirty="0" smtClean="0"/>
              <a:t>mystery</a:t>
            </a:r>
            <a:r>
              <a:rPr lang="en-US" sz="2800" b="1" dirty="0" smtClean="0"/>
              <a:t> </a:t>
            </a:r>
            <a:r>
              <a:rPr lang="en-US" sz="2800" dirty="0" smtClean="0"/>
              <a:t>where they came from. Thought to be from Asia Minor.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Lived in Northern Italy since 900-800 B.C.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Before Rome was even </a:t>
            </a:r>
            <a:r>
              <a:rPr lang="en-US" sz="2800" b="1" u="sng" dirty="0" smtClean="0"/>
              <a:t>founded</a:t>
            </a:r>
            <a:r>
              <a:rPr lang="en-US" sz="2800" dirty="0" smtClean="0"/>
              <a:t>!!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Lived in fortified city-states w/ a strong military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9220" name="Picture 7" descr="etruscans rule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295400"/>
            <a:ext cx="4191000" cy="4838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The Etruscan Influence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441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Had a system of </a:t>
            </a:r>
            <a:r>
              <a:rPr lang="en-US" sz="2800" b="1" u="sng" dirty="0" smtClean="0"/>
              <a:t>writing</a:t>
            </a:r>
            <a:r>
              <a:rPr lang="en-US" sz="2800" dirty="0" smtClean="0"/>
              <a:t> and </a:t>
            </a:r>
            <a:r>
              <a:rPr lang="en-US" sz="2800" dirty="0" smtClean="0"/>
              <a:t>Romans </a:t>
            </a:r>
            <a:r>
              <a:rPr lang="en-US" sz="2800" dirty="0" smtClean="0"/>
              <a:t>adopted their alphabet.</a:t>
            </a:r>
          </a:p>
          <a:p>
            <a:pPr eaLnBrk="1" hangingPunct="1">
              <a:defRPr/>
            </a:pPr>
            <a:r>
              <a:rPr lang="en-US" sz="2800" dirty="0" smtClean="0"/>
              <a:t>Skilled </a:t>
            </a:r>
            <a:r>
              <a:rPr lang="en-US" sz="2800" b="1" u="sng" dirty="0" smtClean="0"/>
              <a:t>metalworkers</a:t>
            </a:r>
            <a:r>
              <a:rPr lang="en-US" sz="2800" dirty="0" smtClean="0"/>
              <a:t> </a:t>
            </a:r>
            <a:r>
              <a:rPr lang="en-US" sz="2800" dirty="0" smtClean="0"/>
              <a:t>and engineers</a:t>
            </a:r>
          </a:p>
          <a:p>
            <a:pPr eaLnBrk="1" hangingPunct="1">
              <a:defRPr/>
            </a:pPr>
            <a:r>
              <a:rPr lang="en-US" sz="2800" dirty="0" smtClean="0"/>
              <a:t>Influenced Rome’s Architecture: The </a:t>
            </a:r>
            <a:r>
              <a:rPr lang="en-US" sz="2800" b="1" u="sng" dirty="0" smtClean="0"/>
              <a:t>arch</a:t>
            </a:r>
            <a:endParaRPr lang="en-US" sz="2800" b="1" u="sng" dirty="0" smtClean="0"/>
          </a:p>
          <a:p>
            <a:pPr eaLnBrk="1" hangingPunct="1">
              <a:defRPr/>
            </a:pPr>
            <a:r>
              <a:rPr lang="en-US" sz="2800" dirty="0" smtClean="0"/>
              <a:t>The Gate of </a:t>
            </a:r>
            <a:r>
              <a:rPr lang="en-US" sz="2800" dirty="0" err="1" smtClean="0"/>
              <a:t>Volterra</a:t>
            </a:r>
            <a:r>
              <a:rPr lang="en-US" sz="2800" dirty="0" smtClean="0"/>
              <a:t>: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</a:t>
            </a:r>
            <a:r>
              <a:rPr lang="en-US" sz="2800" dirty="0" smtClean="0"/>
              <a:t>known arch </a:t>
            </a:r>
            <a:r>
              <a:rPr lang="en-US" sz="2800" dirty="0" smtClean="0"/>
              <a:t>in </a:t>
            </a:r>
            <a:r>
              <a:rPr lang="en-US" sz="2800" b="1" u="sng" dirty="0" smtClean="0"/>
              <a:t>human</a:t>
            </a:r>
            <a:r>
              <a:rPr lang="en-US" sz="2800" dirty="0" smtClean="0"/>
              <a:t> </a:t>
            </a:r>
            <a:r>
              <a:rPr lang="en-US" sz="2800" dirty="0" smtClean="0"/>
              <a:t>History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0244" name="Picture 6" descr="Archway at Volterra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>
          <a:xfrm>
            <a:off x="4741863" y="1600200"/>
            <a:ext cx="4000500" cy="5029200"/>
          </a:xfrm>
          <a:noFill/>
          <a:ln>
            <a:solidFill>
              <a:srgbClr val="FDB2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Etruscan Architecture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From the Etruscans the Romans learned how to use the </a:t>
            </a:r>
            <a:r>
              <a:rPr lang="en-US" sz="2800" dirty="0" smtClean="0"/>
              <a:t>arch, build </a:t>
            </a:r>
            <a:r>
              <a:rPr lang="en-US" sz="2800" dirty="0" smtClean="0"/>
              <a:t>large </a:t>
            </a:r>
            <a:r>
              <a:rPr lang="en-US" sz="2800" b="1" u="sng" dirty="0" smtClean="0"/>
              <a:t>aqueducts</a:t>
            </a:r>
            <a:r>
              <a:rPr lang="en-US" sz="2800" dirty="0" smtClean="0"/>
              <a:t> to transport fresh </a:t>
            </a:r>
            <a:r>
              <a:rPr lang="en-US" sz="2800" dirty="0" smtClean="0"/>
              <a:t>water, </a:t>
            </a:r>
            <a:r>
              <a:rPr lang="en-US" sz="2800" dirty="0" smtClean="0"/>
              <a:t>and </a:t>
            </a:r>
            <a:r>
              <a:rPr lang="en-US" sz="2800" dirty="0" smtClean="0"/>
              <a:t>build the </a:t>
            </a:r>
            <a:r>
              <a:rPr lang="en-US" sz="2800" b="1" u="sng" dirty="0" smtClean="0"/>
              <a:t>sewers</a:t>
            </a:r>
            <a:r>
              <a:rPr lang="en-US" sz="2800" dirty="0" smtClean="0"/>
              <a:t>.</a:t>
            </a:r>
          </a:p>
        </p:txBody>
      </p:sp>
      <p:pic>
        <p:nvPicPr>
          <p:cNvPr id="26629" name="Picture 5" descr="aqueducts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295400"/>
            <a:ext cx="3886200" cy="2649538"/>
          </a:xfrm>
          <a:noFill/>
        </p:spPr>
      </p:pic>
      <p:pic>
        <p:nvPicPr>
          <p:cNvPr id="26631" name="Picture 7" descr="web%20aqueducts%20of%20claudius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4013200"/>
            <a:ext cx="3962400" cy="2573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440</TotalTime>
  <Words>406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Verdana</vt:lpstr>
      <vt:lpstr>Arial</vt:lpstr>
      <vt:lpstr>Wingdings</vt:lpstr>
      <vt:lpstr>Calibri</vt:lpstr>
      <vt:lpstr>Comic Sans MS</vt:lpstr>
      <vt:lpstr>Globe</vt:lpstr>
      <vt:lpstr>Beginnings of Rome:  The Early Kings</vt:lpstr>
      <vt:lpstr>The Legend</vt:lpstr>
      <vt:lpstr>The Beginnings of Rome</vt:lpstr>
      <vt:lpstr>The Latins</vt:lpstr>
      <vt:lpstr>The Greeks</vt:lpstr>
      <vt:lpstr>Slide 6</vt:lpstr>
      <vt:lpstr>The Etruscans </vt:lpstr>
      <vt:lpstr>The Etruscan Influence</vt:lpstr>
      <vt:lpstr>Etruscan Architecture </vt:lpstr>
      <vt:lpstr>Etruscan Metal Working</vt:lpstr>
      <vt:lpstr>Etruscan Writing</vt:lpstr>
      <vt:lpstr>Monarchy</vt:lpstr>
      <vt:lpstr>The Last King of Rome</vt:lpstr>
      <vt:lpstr>Tarquin [Etruscan] Rulers of Rome</vt:lpstr>
      <vt:lpstr>The Republic</vt:lpstr>
    </vt:vector>
  </TitlesOfParts>
  <Company>Troy30c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Beginnings of Rome:  The Early Kings</dc:title>
  <dc:creator>troy</dc:creator>
  <cp:lastModifiedBy>Gerald Larson</cp:lastModifiedBy>
  <cp:revision>18</cp:revision>
  <dcterms:created xsi:type="dcterms:W3CDTF">2010-04-15T19:47:54Z</dcterms:created>
  <dcterms:modified xsi:type="dcterms:W3CDTF">2015-08-03T21:38:37Z</dcterms:modified>
</cp:coreProperties>
</file>